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2"/>
  </p:notesMasterIdLst>
  <p:sldIdLst>
    <p:sldId id="304" r:id="rId2"/>
    <p:sldId id="305" r:id="rId3"/>
    <p:sldId id="306" r:id="rId4"/>
    <p:sldId id="269" r:id="rId5"/>
    <p:sldId id="271" r:id="rId6"/>
    <p:sldId id="284" r:id="rId7"/>
    <p:sldId id="286" r:id="rId8"/>
    <p:sldId id="288" r:id="rId9"/>
    <p:sldId id="287" r:id="rId10"/>
    <p:sldId id="289" r:id="rId11"/>
    <p:sldId id="317" r:id="rId12"/>
    <p:sldId id="290" r:id="rId13"/>
    <p:sldId id="291" r:id="rId14"/>
    <p:sldId id="292" r:id="rId15"/>
    <p:sldId id="307" r:id="rId16"/>
    <p:sldId id="308" r:id="rId17"/>
    <p:sldId id="309" r:id="rId18"/>
    <p:sldId id="316" r:id="rId19"/>
    <p:sldId id="299" r:id="rId20"/>
    <p:sldId id="311" r:id="rId21"/>
    <p:sldId id="300" r:id="rId22"/>
    <p:sldId id="355" r:id="rId23"/>
    <p:sldId id="283" r:id="rId24"/>
    <p:sldId id="312" r:id="rId25"/>
    <p:sldId id="313" r:id="rId26"/>
    <p:sldId id="354" r:id="rId27"/>
    <p:sldId id="318" r:id="rId28"/>
    <p:sldId id="314" r:id="rId29"/>
    <p:sldId id="356" r:id="rId30"/>
    <p:sldId id="31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20EBA-8386-429C-BA34-592043EB74D7}" v="56" dt="2023-02-22T01:32:14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gan Ball (John XXIII College - Mount Claremont)" userId="c9fe06fd-15b9-4aef-8f74-cc6223a5ec1f" providerId="ADAL" clId="{CE5E59B8-ECD4-4604-B221-4358497527A5}"/>
    <pc:docChg chg="custSel delSld modSld">
      <pc:chgData name="Morgan Ball (John XXIII College - Mount Claremont)" userId="c9fe06fd-15b9-4aef-8f74-cc6223a5ec1f" providerId="ADAL" clId="{CE5E59B8-ECD4-4604-B221-4358497527A5}" dt="2020-03-04T05:46:54.688" v="4" actId="47"/>
      <pc:docMkLst>
        <pc:docMk/>
      </pc:docMkLst>
      <pc:sldChg chg="delSp">
        <pc:chgData name="Morgan Ball (John XXIII College - Mount Claremont)" userId="c9fe06fd-15b9-4aef-8f74-cc6223a5ec1f" providerId="ADAL" clId="{CE5E59B8-ECD4-4604-B221-4358497527A5}" dt="2020-02-27T03:54:57.468" v="3" actId="478"/>
        <pc:sldMkLst>
          <pc:docMk/>
          <pc:sldMk cId="0" sldId="289"/>
        </pc:sldMkLst>
        <pc:spChg chg="del">
          <ac:chgData name="Morgan Ball (John XXIII College - Mount Claremont)" userId="c9fe06fd-15b9-4aef-8f74-cc6223a5ec1f" providerId="ADAL" clId="{CE5E59B8-ECD4-4604-B221-4358497527A5}" dt="2020-02-27T03:54:57.468" v="3" actId="478"/>
          <ac:spMkLst>
            <pc:docMk/>
            <pc:sldMk cId="0" sldId="289"/>
            <ac:spMk id="52226" creationId="{5BC63593-EF6D-410C-817A-B4CDBC40C547}"/>
          </ac:spMkLst>
        </pc:spChg>
      </pc:sldChg>
      <pc:sldChg chg="del">
        <pc:chgData name="Morgan Ball (John XXIII College - Mount Claremont)" userId="c9fe06fd-15b9-4aef-8f74-cc6223a5ec1f" providerId="ADAL" clId="{CE5E59B8-ECD4-4604-B221-4358497527A5}" dt="2020-03-04T05:46:54.688" v="4" actId="47"/>
        <pc:sldMkLst>
          <pc:docMk/>
          <pc:sldMk cId="0" sldId="298"/>
        </pc:sldMkLst>
      </pc:sldChg>
      <pc:sldChg chg="modSp">
        <pc:chgData name="Morgan Ball (John XXIII College - Mount Claremont)" userId="c9fe06fd-15b9-4aef-8f74-cc6223a5ec1f" providerId="ADAL" clId="{CE5E59B8-ECD4-4604-B221-4358497527A5}" dt="2020-02-27T03:29:37.867" v="2"/>
        <pc:sldMkLst>
          <pc:docMk/>
          <pc:sldMk cId="1388196411" sldId="317"/>
        </pc:sldMkLst>
        <pc:spChg chg="mod">
          <ac:chgData name="Morgan Ball (John XXIII College - Mount Claremont)" userId="c9fe06fd-15b9-4aef-8f74-cc6223a5ec1f" providerId="ADAL" clId="{CE5E59B8-ECD4-4604-B221-4358497527A5}" dt="2020-02-27T03:29:37.867" v="2"/>
          <ac:spMkLst>
            <pc:docMk/>
            <pc:sldMk cId="1388196411" sldId="317"/>
            <ac:spMk id="3" creationId="{4000FAD9-5069-4A99-A583-03AD80C4B709}"/>
          </ac:spMkLst>
        </pc:spChg>
      </pc:sldChg>
    </pc:docChg>
  </pc:docChgLst>
  <pc:docChgLst>
    <pc:chgData name="Morgan Ball (John XXIII College - Mount Claremont)" userId="c9fe06fd-15b9-4aef-8f74-cc6223a5ec1f" providerId="ADAL" clId="{04920EBA-8386-429C-BA34-592043EB74D7}"/>
    <pc:docChg chg="modSld">
      <pc:chgData name="Morgan Ball (John XXIII College - Mount Claremont)" userId="c9fe06fd-15b9-4aef-8f74-cc6223a5ec1f" providerId="ADAL" clId="{04920EBA-8386-429C-BA34-592043EB74D7}" dt="2023-02-22T01:34:57.148" v="102" actId="14100"/>
      <pc:docMkLst>
        <pc:docMk/>
      </pc:docMkLst>
      <pc:sldChg chg="modSp modAnim">
        <pc:chgData name="Morgan Ball (John XXIII College - Mount Claremont)" userId="c9fe06fd-15b9-4aef-8f74-cc6223a5ec1f" providerId="ADAL" clId="{04920EBA-8386-429C-BA34-592043EB74D7}" dt="2023-02-22T01:32:14.046" v="55" actId="20577"/>
        <pc:sldMkLst>
          <pc:docMk/>
          <pc:sldMk cId="797387701" sldId="258"/>
        </pc:sldMkLst>
        <pc:spChg chg="mod">
          <ac:chgData name="Morgan Ball (John XXIII College - Mount Claremont)" userId="c9fe06fd-15b9-4aef-8f74-cc6223a5ec1f" providerId="ADAL" clId="{04920EBA-8386-429C-BA34-592043EB74D7}" dt="2023-02-22T01:32:14.046" v="55" actId="20577"/>
          <ac:spMkLst>
            <pc:docMk/>
            <pc:sldMk cId="797387701" sldId="258"/>
            <ac:spMk id="3" creationId="{981807D8-8FD6-42C6-8903-3AAB469C1FCE}"/>
          </ac:spMkLst>
        </pc:spChg>
      </pc:sldChg>
      <pc:sldChg chg="modSp mod">
        <pc:chgData name="Morgan Ball (John XXIII College - Mount Claremont)" userId="c9fe06fd-15b9-4aef-8f74-cc6223a5ec1f" providerId="ADAL" clId="{04920EBA-8386-429C-BA34-592043EB74D7}" dt="2023-02-22T01:33:40.242" v="101" actId="6549"/>
        <pc:sldMkLst>
          <pc:docMk/>
          <pc:sldMk cId="3278059153" sldId="296"/>
        </pc:sldMkLst>
        <pc:spChg chg="mod">
          <ac:chgData name="Morgan Ball (John XXIII College - Mount Claremont)" userId="c9fe06fd-15b9-4aef-8f74-cc6223a5ec1f" providerId="ADAL" clId="{04920EBA-8386-429C-BA34-592043EB74D7}" dt="2023-02-22T01:32:30.990" v="56" actId="1076"/>
          <ac:spMkLst>
            <pc:docMk/>
            <pc:sldMk cId="3278059153" sldId="296"/>
            <ac:spMk id="2" creationId="{136E243C-58D3-4C32-B40D-222DAFA8F2B6}"/>
          </ac:spMkLst>
        </pc:spChg>
        <pc:spChg chg="mod">
          <ac:chgData name="Morgan Ball (John XXIII College - Mount Claremont)" userId="c9fe06fd-15b9-4aef-8f74-cc6223a5ec1f" providerId="ADAL" clId="{04920EBA-8386-429C-BA34-592043EB74D7}" dt="2023-02-22T01:33:40.242" v="101" actId="6549"/>
          <ac:spMkLst>
            <pc:docMk/>
            <pc:sldMk cId="3278059153" sldId="296"/>
            <ac:spMk id="3" creationId="{C2DB46FE-4F9A-4F09-85A4-6D4905CC3D86}"/>
          </ac:spMkLst>
        </pc:spChg>
      </pc:sldChg>
      <pc:sldChg chg="modSp mod">
        <pc:chgData name="Morgan Ball (John XXIII College - Mount Claremont)" userId="c9fe06fd-15b9-4aef-8f74-cc6223a5ec1f" providerId="ADAL" clId="{04920EBA-8386-429C-BA34-592043EB74D7}" dt="2023-02-22T01:34:57.148" v="102" actId="14100"/>
        <pc:sldMkLst>
          <pc:docMk/>
          <pc:sldMk cId="0" sldId="303"/>
        </pc:sldMkLst>
        <pc:spChg chg="mod">
          <ac:chgData name="Morgan Ball (John XXIII College - Mount Claremont)" userId="c9fe06fd-15b9-4aef-8f74-cc6223a5ec1f" providerId="ADAL" clId="{04920EBA-8386-429C-BA34-592043EB74D7}" dt="2023-02-22T01:34:57.148" v="102" actId="14100"/>
          <ac:spMkLst>
            <pc:docMk/>
            <pc:sldMk cId="0" sldId="303"/>
            <ac:spMk id="3" creationId="{E1232EC1-EE1A-4EF2-8DC8-F3F2B81DEC02}"/>
          </ac:spMkLst>
        </pc:spChg>
      </pc:sldChg>
    </pc:docChg>
  </pc:docChgLst>
  <pc:docChgLst>
    <pc:chgData name="Morgan Ball (John XXIII College - Mount Claremont)" userId="c9fe06fd-15b9-4aef-8f74-cc6223a5ec1f" providerId="ADAL" clId="{E9D7C845-CE52-4E91-AF66-A5FE8A19F304}"/>
    <pc:docChg chg="modSld">
      <pc:chgData name="Morgan Ball (John XXIII College - Mount Claremont)" userId="c9fe06fd-15b9-4aef-8f74-cc6223a5ec1f" providerId="ADAL" clId="{E9D7C845-CE52-4E91-AF66-A5FE8A19F304}" dt="2021-03-08T03:43:22.891" v="0"/>
      <pc:docMkLst>
        <pc:docMk/>
      </pc:docMkLst>
      <pc:sldChg chg="modAnim">
        <pc:chgData name="Morgan Ball (John XXIII College - Mount Claremont)" userId="c9fe06fd-15b9-4aef-8f74-cc6223a5ec1f" providerId="ADAL" clId="{E9D7C845-CE52-4E91-AF66-A5FE8A19F304}" dt="2021-03-08T03:43:22.891" v="0"/>
        <pc:sldMkLst>
          <pc:docMk/>
          <pc:sldMk cId="194521080" sldId="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C0C7E-1C16-4ABC-A5EF-85BA11E4F08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68633-6573-4F36-907D-574C854662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313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meaning of “communism”?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D337F-C3A5-904F-9698-6291A207DEA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197DA4B0-8896-49F1-AD7E-44AF80772A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2FFC617F-A432-4FC0-A4DC-C1AB3C3436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C7CA4167-3FF6-4744-8BBA-2183FF50C9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26C086-4ADF-40E2-BF01-6533EDDF5E7E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D99FBDC9-249D-42ED-960C-9637C6D1EE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42772194-AAC6-4C4E-9EEF-BA813E374C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852CF847-43DE-4D41-BE66-95EEABB6F6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15286F-97E2-4B52-975E-0275D15238F4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103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0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627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81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780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741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1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7645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704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33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516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42CF39E-78E3-4907-BFC4-47A4C315BE5D}" type="datetimeFigureOut">
              <a:rPr lang="en-AU" smtClean="0"/>
              <a:t>30/05/2023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8B72215-39B9-40C4-B661-CFCCAAAA91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094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gK8ZckweYw" TargetMode="External"/><Relationship Id="rId2" Type="http://schemas.openxmlformats.org/officeDocument/2006/relationships/hyperlink" Target="https://www.youtube.com/watch?v=oHOkhAplfn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HOkhAplfn0" TargetMode="External"/><Relationship Id="rId2" Type="http://schemas.openxmlformats.org/officeDocument/2006/relationships/hyperlink" Target="https://youtu.be/fgor9fmA6p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5708-6E21-4017-8BF7-CA28F199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31AB-FAE1-4E59-A720-0833B407C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F013974-90C4-412E-BC31-CCEAE717C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58" y="603471"/>
            <a:ext cx="91440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83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4999B-395D-43E2-AB52-EB453A632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44822" y="1436107"/>
            <a:ext cx="5940811" cy="572135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AU" sz="2200" b="1" dirty="0">
                <a:solidFill>
                  <a:srgbClr val="C00000"/>
                </a:solidFill>
              </a:rPr>
              <a:t>Politburo Standing Committee:</a:t>
            </a:r>
          </a:p>
          <a:p>
            <a:pPr marL="0" indent="0">
              <a:buNone/>
              <a:defRPr/>
            </a:pPr>
            <a:r>
              <a:rPr lang="en-AU" sz="2200" dirty="0">
                <a:solidFill>
                  <a:schemeClr val="tx1"/>
                </a:solidFill>
              </a:rPr>
              <a:t>- Most senior body</a:t>
            </a:r>
          </a:p>
          <a:p>
            <a:pPr marL="0" indent="0">
              <a:buNone/>
              <a:defRPr/>
            </a:pPr>
            <a:r>
              <a:rPr lang="en-AU" sz="2200" dirty="0">
                <a:solidFill>
                  <a:schemeClr val="tx1"/>
                </a:solidFill>
              </a:rPr>
              <a:t>- Spread ideology and propaganda</a:t>
            </a:r>
          </a:p>
          <a:p>
            <a:pPr marL="0" indent="0">
              <a:buNone/>
              <a:defRPr/>
            </a:pPr>
            <a:r>
              <a:rPr lang="en-AU" sz="2200" dirty="0">
                <a:solidFill>
                  <a:schemeClr val="tx1"/>
                </a:solidFill>
              </a:rPr>
              <a:t>- Deals with corruption</a:t>
            </a:r>
          </a:p>
          <a:p>
            <a:pPr marL="0" indent="0">
              <a:buNone/>
              <a:defRPr/>
            </a:pPr>
            <a:r>
              <a:rPr lang="en-AU" sz="2200" dirty="0">
                <a:solidFill>
                  <a:schemeClr val="tx1"/>
                </a:solidFill>
              </a:rPr>
              <a:t>- Oversees foreign policy</a:t>
            </a:r>
          </a:p>
          <a:p>
            <a:pPr marL="0" indent="0">
              <a:buNone/>
              <a:defRPr/>
            </a:pPr>
            <a:r>
              <a:rPr lang="en-AU" sz="2200" b="1" dirty="0" err="1">
                <a:solidFill>
                  <a:srgbClr val="C00000"/>
                </a:solidFill>
              </a:rPr>
              <a:t>Poltiburo</a:t>
            </a:r>
            <a:r>
              <a:rPr lang="en-AU" sz="2200" b="1" dirty="0">
                <a:solidFill>
                  <a:srgbClr val="C00000"/>
                </a:solidFill>
              </a:rPr>
              <a:t>:</a:t>
            </a:r>
          </a:p>
          <a:p>
            <a:pPr>
              <a:buFontTx/>
              <a:buChar char="-"/>
              <a:defRPr/>
            </a:pPr>
            <a:r>
              <a:rPr lang="en-AU" sz="2200" dirty="0">
                <a:solidFill>
                  <a:schemeClr val="tx1"/>
                </a:solidFill>
              </a:rPr>
              <a:t>Represent party interests </a:t>
            </a:r>
          </a:p>
          <a:p>
            <a:pPr>
              <a:buFontTx/>
              <a:buChar char="-"/>
              <a:defRPr/>
            </a:pPr>
            <a:r>
              <a:rPr lang="en-AU" sz="2200" dirty="0">
                <a:solidFill>
                  <a:schemeClr val="tx1"/>
                </a:solidFill>
              </a:rPr>
              <a:t>Recruits/trains new party members</a:t>
            </a:r>
          </a:p>
          <a:p>
            <a:pPr>
              <a:buFontTx/>
              <a:buChar char="-"/>
              <a:defRPr/>
            </a:pPr>
            <a:r>
              <a:rPr lang="en-AU" sz="2200" dirty="0">
                <a:solidFill>
                  <a:schemeClr val="tx1"/>
                </a:solidFill>
              </a:rPr>
              <a:t>Controls all media, sets official message of Party</a:t>
            </a:r>
          </a:p>
          <a:p>
            <a:pPr>
              <a:buFontTx/>
              <a:buChar char="-"/>
              <a:defRPr/>
            </a:pPr>
            <a:r>
              <a:rPr lang="en-AU" sz="2200" dirty="0">
                <a:solidFill>
                  <a:schemeClr val="tx1"/>
                </a:solidFill>
              </a:rPr>
              <a:t>Deals with Supreme Court, justice and state security</a:t>
            </a:r>
          </a:p>
        </p:txBody>
      </p:sp>
      <p:sp>
        <p:nvSpPr>
          <p:cNvPr id="52229" name="Title 1">
            <a:extLst>
              <a:ext uri="{FF2B5EF4-FFF2-40B4-BE49-F238E27FC236}">
                <a16:creationId xmlns:a16="http://schemas.microsoft.com/office/drawing/2014/main" id="{CA8352B2-5E69-423B-89AE-DEB75B69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379" y="192087"/>
            <a:ext cx="8220075" cy="1146176"/>
          </a:xfrm>
        </p:spPr>
        <p:txBody>
          <a:bodyPr/>
          <a:lstStyle/>
          <a:p>
            <a:r>
              <a:rPr lang="en-US" altLang="en-US" b="1" dirty="0">
                <a:solidFill>
                  <a:schemeClr val="tx1"/>
                </a:solidFill>
              </a:rPr>
              <a:t>Structure of communist party</a:t>
            </a:r>
            <a:endParaRPr lang="en-AU" alt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Image result for the structure of communist party">
            <a:extLst>
              <a:ext uri="{FF2B5EF4-FFF2-40B4-BE49-F238E27FC236}">
                <a16:creationId xmlns:a16="http://schemas.microsoft.com/office/drawing/2014/main" id="{A3C7DBA8-1C64-45BF-9C06-8C104D41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9"/>
          <a:stretch>
            <a:fillRect/>
          </a:stretch>
        </p:blipFill>
        <p:spPr bwMode="auto">
          <a:xfrm>
            <a:off x="503995" y="1436107"/>
            <a:ext cx="4983185" cy="522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BF81-9616-471E-BCB9-CF858C3E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0FAD9-5069-4A99-A583-03AD80C4B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https://www.youtube.com/watch?v=oHOkhAplfn0</a:t>
            </a:r>
            <a:endParaRPr lang="en-AU" dirty="0"/>
          </a:p>
          <a:p>
            <a:endParaRPr lang="en-AU" dirty="0"/>
          </a:p>
          <a:p>
            <a:r>
              <a:rPr lang="en-AU" dirty="0">
                <a:hlinkClick r:id="rId3"/>
              </a:rPr>
              <a:t>https://www.youtube.com/watch?v=NgK8ZckweYw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8196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C7A4BC56-3B04-4F03-A682-83625F23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altLang="en-US" sz="2400" b="1" dirty="0"/>
              <a:t>2. THE STATE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5802C-2AFF-415C-98DA-9D51D795D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640692"/>
            <a:ext cx="5925310" cy="32552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dirty="0"/>
              <a:t>The State is not as powerful as the Party</a:t>
            </a:r>
          </a:p>
          <a:p>
            <a:r>
              <a:rPr lang="en-US" altLang="en-US" dirty="0"/>
              <a:t>Party members fill many of the committees and the roles within the State</a:t>
            </a:r>
          </a:p>
          <a:p>
            <a:r>
              <a:rPr lang="en-US" altLang="en-US" dirty="0"/>
              <a:t>Why?</a:t>
            </a:r>
          </a:p>
          <a:p>
            <a:r>
              <a:rPr lang="en-US" altLang="en-US" dirty="0"/>
              <a:t>So they can control all areas of public life</a:t>
            </a:r>
          </a:p>
          <a:p>
            <a:endParaRPr lang="en-US" altLang="en-US" dirty="0"/>
          </a:p>
        </p:txBody>
      </p:sp>
      <p:pic>
        <p:nvPicPr>
          <p:cNvPr id="5" name="Picture 4" descr="Image result for the state apparatus china">
            <a:extLst>
              <a:ext uri="{FF2B5EF4-FFF2-40B4-BE49-F238E27FC236}">
                <a16:creationId xmlns:a16="http://schemas.microsoft.com/office/drawing/2014/main" id="{CA2983A3-B14C-42D0-AFDF-187DD81B7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6" r="48084"/>
          <a:stretch/>
        </p:blipFill>
        <p:spPr bwMode="auto">
          <a:xfrm>
            <a:off x="7534654" y="10"/>
            <a:ext cx="465734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00BBAE91-26D6-4F13-B228-D5828799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9157"/>
            <a:ext cx="7729728" cy="1188720"/>
          </a:xfrm>
        </p:spPr>
        <p:txBody>
          <a:bodyPr/>
          <a:lstStyle/>
          <a:p>
            <a:r>
              <a:rPr lang="en-AU" altLang="en-US" b="1" dirty="0">
                <a:solidFill>
                  <a:schemeClr val="tx1"/>
                </a:solidFill>
              </a:rPr>
              <a:t>The State President </a:t>
            </a:r>
            <a:r>
              <a:rPr lang="en-AU" altLang="en-US" b="1" i="1" dirty="0">
                <a:solidFill>
                  <a:schemeClr val="tx1"/>
                </a:solidFill>
              </a:rPr>
              <a:t>(Govt)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F0909-E6AA-4557-9F68-6A6E51C49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73249" y="1825856"/>
            <a:ext cx="8362950" cy="4852987"/>
          </a:xfrm>
        </p:spPr>
        <p:txBody>
          <a:bodyPr>
            <a:normAutofit/>
          </a:bodyPr>
          <a:lstStyle/>
          <a:p>
            <a:r>
              <a:rPr lang="en-AU" altLang="en-US" sz="2000" dirty="0">
                <a:solidFill>
                  <a:schemeClr val="tx1"/>
                </a:solidFill>
              </a:rPr>
              <a:t>This is China’s head of state</a:t>
            </a:r>
          </a:p>
          <a:p>
            <a:r>
              <a:rPr lang="en-AU" altLang="en-US" sz="2000" i="1" dirty="0">
                <a:solidFill>
                  <a:schemeClr val="tx1"/>
                </a:solidFill>
              </a:rPr>
              <a:t>Who is also?</a:t>
            </a:r>
          </a:p>
          <a:p>
            <a:r>
              <a:rPr lang="en-AU" altLang="en-US" sz="2000" dirty="0">
                <a:solidFill>
                  <a:schemeClr val="tx1"/>
                </a:solidFill>
              </a:rPr>
              <a:t>The General Secretary of the CCP</a:t>
            </a:r>
          </a:p>
          <a:p>
            <a:r>
              <a:rPr lang="en-AU" altLang="en-US" sz="2000" dirty="0">
                <a:solidFill>
                  <a:schemeClr val="tx1"/>
                </a:solidFill>
              </a:rPr>
              <a:t>The party </a:t>
            </a:r>
            <a:r>
              <a:rPr lang="en-AU" altLang="en-US" sz="2000" b="1" dirty="0">
                <a:solidFill>
                  <a:schemeClr val="tx1"/>
                </a:solidFill>
              </a:rPr>
              <a:t>nominates</a:t>
            </a:r>
            <a:r>
              <a:rPr lang="en-AU" altLang="en-US" sz="2000" dirty="0">
                <a:solidFill>
                  <a:schemeClr val="tx1"/>
                </a:solidFill>
              </a:rPr>
              <a:t> the candidates for President and Vice-President, they are then elected by the NPC</a:t>
            </a:r>
          </a:p>
          <a:p>
            <a:r>
              <a:rPr lang="en-AU" altLang="en-US" sz="2000" dirty="0">
                <a:solidFill>
                  <a:schemeClr val="tx1"/>
                </a:solidFill>
              </a:rPr>
              <a:t>However…the General Secretary outranks the NPC…</a:t>
            </a:r>
            <a:r>
              <a:rPr lang="en-AU" altLang="en-US" sz="2000" i="1" dirty="0">
                <a:solidFill>
                  <a:schemeClr val="tx1"/>
                </a:solidFill>
              </a:rPr>
              <a:t>so what does that mean?</a:t>
            </a:r>
          </a:p>
          <a:p>
            <a:r>
              <a:rPr lang="en-AU" altLang="en-US" sz="2000" dirty="0">
                <a:solidFill>
                  <a:schemeClr val="tx1"/>
                </a:solidFill>
              </a:rPr>
              <a:t>The President: announces laws, appoints/dismisses government positions, receives foreign diplomats, signs treaties, announces emergency or declaration of war</a:t>
            </a:r>
          </a:p>
          <a:p>
            <a:endParaRPr lang="en-AU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325A8B8-9215-475A-B149-78EDB5D5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288" y="333996"/>
            <a:ext cx="8229600" cy="1143001"/>
          </a:xfrm>
        </p:spPr>
        <p:txBody>
          <a:bodyPr/>
          <a:lstStyle/>
          <a:p>
            <a:r>
              <a:rPr lang="en-AU" altLang="en-US" b="1" dirty="0">
                <a:solidFill>
                  <a:schemeClr val="tx1"/>
                </a:solidFill>
              </a:rPr>
              <a:t>The State Council </a:t>
            </a:r>
            <a:r>
              <a:rPr lang="en-AU" altLang="en-US" b="1" i="1" dirty="0">
                <a:solidFill>
                  <a:schemeClr val="tx1"/>
                </a:solidFill>
              </a:rPr>
              <a:t>(Govt)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A0DE-398A-4662-879C-4C4D5A25B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9288" y="1575961"/>
            <a:ext cx="8785225" cy="5180013"/>
          </a:xfrm>
        </p:spPr>
        <p:txBody>
          <a:bodyPr>
            <a:normAutofit/>
          </a:bodyPr>
          <a:lstStyle/>
          <a:p>
            <a:r>
              <a:rPr lang="en-AU" altLang="en-US" sz="2400" dirty="0">
                <a:solidFill>
                  <a:schemeClr val="tx1"/>
                </a:solidFill>
              </a:rPr>
              <a:t>Also known as Central People’s Government (CPG)</a:t>
            </a:r>
          </a:p>
          <a:p>
            <a:r>
              <a:rPr lang="en-AU" altLang="en-US" sz="2400" dirty="0">
                <a:solidFill>
                  <a:schemeClr val="tx1"/>
                </a:solidFill>
              </a:rPr>
              <a:t>State Constitution – it is the highest organ of state administration</a:t>
            </a:r>
          </a:p>
          <a:p>
            <a:r>
              <a:rPr lang="en-AU" altLang="en-US" sz="2400" dirty="0">
                <a:solidFill>
                  <a:schemeClr val="tx1"/>
                </a:solidFill>
              </a:rPr>
              <a:t>It officially implements CCP policies and enacts law passed by NCP</a:t>
            </a:r>
          </a:p>
          <a:p>
            <a:r>
              <a:rPr lang="en-AU" altLang="en-US" sz="2400" dirty="0">
                <a:solidFill>
                  <a:schemeClr val="tx1"/>
                </a:solidFill>
              </a:rPr>
              <a:t>It also manages day-to-day admin of the economy</a:t>
            </a:r>
          </a:p>
          <a:p>
            <a:r>
              <a:rPr lang="en-AU" altLang="en-US" sz="2400" dirty="0">
                <a:solidFill>
                  <a:schemeClr val="tx1"/>
                </a:solidFill>
              </a:rPr>
              <a:t>Similar to Cabinet is the sense that it has a vast array of organisations under its supervision</a:t>
            </a:r>
          </a:p>
          <a:p>
            <a:r>
              <a:rPr lang="en-AU" altLang="en-US" sz="2400" dirty="0">
                <a:solidFill>
                  <a:schemeClr val="tx1"/>
                </a:solidFill>
              </a:rPr>
              <a:t>The Premier leads the State Council and is appointed by…</a:t>
            </a:r>
          </a:p>
          <a:p>
            <a:r>
              <a:rPr lang="en-AU" altLang="en-US" sz="2400" dirty="0">
                <a:solidFill>
                  <a:schemeClr val="tx1"/>
                </a:solidFill>
              </a:rPr>
              <a:t>The President, who is? </a:t>
            </a:r>
          </a:p>
          <a:p>
            <a:r>
              <a:rPr lang="en-AU" altLang="en-US" sz="2400" dirty="0">
                <a:solidFill>
                  <a:schemeClr val="tx1"/>
                </a:solidFill>
              </a:rPr>
              <a:t>The General Secretary of the CCP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 result for leader of china cartoon">
            <a:extLst>
              <a:ext uri="{FF2B5EF4-FFF2-40B4-BE49-F238E27FC236}">
                <a16:creationId xmlns:a16="http://schemas.microsoft.com/office/drawing/2014/main" id="{5D66C8A4-49A2-4169-ADA4-46D2A3390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88914"/>
            <a:ext cx="8042275" cy="623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83BBC77-7205-4910-A133-01111AD9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313" y="125413"/>
            <a:ext cx="8229600" cy="1143000"/>
          </a:xfrm>
        </p:spPr>
        <p:txBody>
          <a:bodyPr/>
          <a:lstStyle/>
          <a:p>
            <a:r>
              <a:rPr lang="en-AU" altLang="en-US" b="1" dirty="0">
                <a:solidFill>
                  <a:schemeClr val="tx1"/>
                </a:solidFill>
              </a:rPr>
              <a:t>National </a:t>
            </a:r>
            <a:r>
              <a:rPr lang="en-AU" altLang="en-US" b="1" u="sng" dirty="0">
                <a:solidFill>
                  <a:srgbClr val="C00000"/>
                </a:solidFill>
              </a:rPr>
              <a:t>People’s</a:t>
            </a:r>
            <a:r>
              <a:rPr lang="en-AU" altLang="en-US" b="1" dirty="0">
                <a:solidFill>
                  <a:schemeClr val="tx1"/>
                </a:solidFill>
              </a:rPr>
              <a:t> Congress </a:t>
            </a:r>
            <a:r>
              <a:rPr lang="en-AU" altLang="en-US" b="1" i="1" dirty="0">
                <a:solidFill>
                  <a:schemeClr val="tx1"/>
                </a:solidFill>
              </a:rPr>
              <a:t>(Govt)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ED780-800D-4B42-8868-4CA504D86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82" y="1771847"/>
            <a:ext cx="5769262" cy="452596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AU" sz="2400" dirty="0">
                <a:solidFill>
                  <a:schemeClr val="tx1"/>
                </a:solidFill>
              </a:rPr>
              <a:t>‘Highest organ of State Power’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AU" sz="2400" dirty="0">
                <a:solidFill>
                  <a:schemeClr val="tx1"/>
                </a:solidFill>
              </a:rPr>
              <a:t>Enacts/revises laws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AU" sz="2400" dirty="0">
                <a:solidFill>
                  <a:schemeClr val="tx1"/>
                </a:solidFill>
              </a:rPr>
              <a:t>Proposes amendments to the Constitution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AU" sz="2400" dirty="0">
                <a:solidFill>
                  <a:schemeClr val="tx1"/>
                </a:solidFill>
              </a:rPr>
              <a:t>Ratify/annul treaties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AU" sz="2400" dirty="0">
                <a:solidFill>
                  <a:schemeClr val="tx1"/>
                </a:solidFill>
              </a:rPr>
              <a:t>Approve State Budget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AU" sz="2400" dirty="0">
                <a:solidFill>
                  <a:schemeClr val="tx1"/>
                </a:solidFill>
              </a:rPr>
              <a:t>Elect and dismiss top officials of state and judiciary </a:t>
            </a:r>
          </a:p>
          <a:p>
            <a:pPr marL="0" indent="0">
              <a:buNone/>
              <a:defRPr/>
            </a:pPr>
            <a:r>
              <a:rPr lang="en-AU" sz="2400" i="1" dirty="0">
                <a:solidFill>
                  <a:schemeClr val="tx1"/>
                </a:solidFill>
              </a:rPr>
              <a:t>The CCP is the one in reality who fulfils these roles, the NPC is the body who approves Party decisions</a:t>
            </a:r>
          </a:p>
        </p:txBody>
      </p:sp>
      <p:pic>
        <p:nvPicPr>
          <p:cNvPr id="25602" name="Picture 2" descr="Image result for National Peopleâs Congress">
            <a:extLst>
              <a:ext uri="{FF2B5EF4-FFF2-40B4-BE49-F238E27FC236}">
                <a16:creationId xmlns:a16="http://schemas.microsoft.com/office/drawing/2014/main" id="{A38827CD-C960-4AAD-B750-151E1F2F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44" y="1648681"/>
            <a:ext cx="5998718" cy="391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9BB85-6B66-436C-98A4-23CE34A03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46" y="1342099"/>
            <a:ext cx="4476350" cy="536559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AU" altLang="en-US" sz="2400" dirty="0"/>
              <a:t>The NPC meet for 10 days every year </a:t>
            </a:r>
          </a:p>
          <a:p>
            <a:pPr>
              <a:lnSpc>
                <a:spcPct val="90000"/>
              </a:lnSpc>
            </a:pPr>
            <a:r>
              <a:rPr lang="en-AU" altLang="en-US" sz="2400" dirty="0"/>
              <a:t>They serve 5 year terms</a:t>
            </a:r>
          </a:p>
          <a:p>
            <a:pPr>
              <a:lnSpc>
                <a:spcPct val="90000"/>
              </a:lnSpc>
            </a:pPr>
            <a:r>
              <a:rPr lang="en-AU" altLang="en-US" sz="2400" dirty="0"/>
              <a:t>Congress members are </a:t>
            </a:r>
            <a:r>
              <a:rPr lang="en-AU" altLang="en-US" sz="2400" b="1" dirty="0"/>
              <a:t>nominated by CCP </a:t>
            </a:r>
            <a:r>
              <a:rPr lang="en-AU" altLang="en-US" sz="2400" dirty="0"/>
              <a:t>and elected by electoral units (these represent provinces and regions throughout China)</a:t>
            </a:r>
          </a:p>
          <a:p>
            <a:pPr>
              <a:lnSpc>
                <a:spcPct val="90000"/>
              </a:lnSpc>
            </a:pPr>
            <a:r>
              <a:rPr lang="en-AU" altLang="en-US" sz="2400" dirty="0"/>
              <a:t>Because the NPC don’t sit for long, the </a:t>
            </a:r>
            <a:r>
              <a:rPr lang="en-AU" altLang="en-US" sz="2400" b="1" dirty="0"/>
              <a:t>Standing Committee </a:t>
            </a:r>
            <a:r>
              <a:rPr lang="en-AU" altLang="en-US" sz="2400" dirty="0"/>
              <a:t>do most of the work, they meet every 2 months and has 161 members</a:t>
            </a:r>
          </a:p>
        </p:txBody>
      </p:sp>
      <p:pic>
        <p:nvPicPr>
          <p:cNvPr id="5" name="Picture 4" descr="Image result for china provinces">
            <a:extLst>
              <a:ext uri="{FF2B5EF4-FFF2-40B4-BE49-F238E27FC236}">
                <a16:creationId xmlns:a16="http://schemas.microsoft.com/office/drawing/2014/main" id="{BDFCFA47-D789-4D6E-ADD0-0B12D6432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" r="-1" b="-1"/>
          <a:stretch/>
        </p:blipFill>
        <p:spPr bwMode="auto">
          <a:xfrm>
            <a:off x="4654296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itle 1">
            <a:extLst>
              <a:ext uri="{FF2B5EF4-FFF2-40B4-BE49-F238E27FC236}">
                <a16:creationId xmlns:a16="http://schemas.microsoft.com/office/drawing/2014/main" id="{D27FB63D-1C94-468B-8860-46A36BC9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46" y="150307"/>
            <a:ext cx="6007097" cy="1041496"/>
          </a:xfrm>
        </p:spPr>
        <p:txBody>
          <a:bodyPr>
            <a:normAutofit/>
          </a:bodyPr>
          <a:lstStyle/>
          <a:p>
            <a:r>
              <a:rPr lang="en-AU" altLang="en-US" sz="1900" b="1" dirty="0"/>
              <a:t>National People’s Congress </a:t>
            </a:r>
            <a:r>
              <a:rPr lang="en-AU" altLang="en-US" sz="1900" b="1" i="1" dirty="0"/>
              <a:t>(Govt)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EBDD-5FAA-4ED5-94B4-FA9622213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AU" sz="2400" dirty="0"/>
              <a:t>CHINA: SEPERATION OF POWERS?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4CC69-3956-4C5E-9063-CEC49101F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4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Title 1">
            <a:extLst>
              <a:ext uri="{FF2B5EF4-FFF2-40B4-BE49-F238E27FC236}">
                <a16:creationId xmlns:a16="http://schemas.microsoft.com/office/drawing/2014/main" id="{6C2255C3-2127-4097-BD3F-43B051EA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36987"/>
            <a:ext cx="4486656" cy="1174991"/>
          </a:xfrm>
        </p:spPr>
        <p:txBody>
          <a:bodyPr>
            <a:normAutofit/>
          </a:bodyPr>
          <a:lstStyle/>
          <a:p>
            <a:r>
              <a:rPr lang="en-AU" altLang="en-US" sz="2400" b="1"/>
              <a:t>Minor Political 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C2A5D-A6F4-4FB3-A1FB-83DB9B799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25" y="2229492"/>
            <a:ext cx="5650786" cy="4736387"/>
          </a:xfrm>
        </p:spPr>
        <p:txBody>
          <a:bodyPr>
            <a:normAutofit/>
          </a:bodyPr>
          <a:lstStyle/>
          <a:p>
            <a:r>
              <a:rPr lang="en-AU" altLang="en-US" sz="2800" dirty="0"/>
              <a:t>8 in China</a:t>
            </a:r>
          </a:p>
          <a:p>
            <a:r>
              <a:rPr lang="en-AU" altLang="en-US" sz="2800" dirty="0"/>
              <a:t>Must accept permeant leadership of CCP and cannot act as oppositions</a:t>
            </a:r>
          </a:p>
          <a:p>
            <a:r>
              <a:rPr lang="en-AU" altLang="en-US" sz="2800" dirty="0"/>
              <a:t>They are there to show that China is a ‘multiparty cooperative system’</a:t>
            </a:r>
          </a:p>
          <a:p>
            <a:r>
              <a:rPr lang="en-AU" altLang="en-US" sz="2800" dirty="0"/>
              <a:t>The heads of the parties can serve in NPC</a:t>
            </a:r>
          </a:p>
        </p:txBody>
      </p:sp>
      <p:pic>
        <p:nvPicPr>
          <p:cNvPr id="5" name="Picture 4" descr="Image result for minor party political cartoons CHINA">
            <a:extLst>
              <a:ext uri="{FF2B5EF4-FFF2-40B4-BE49-F238E27FC236}">
                <a16:creationId xmlns:a16="http://schemas.microsoft.com/office/drawing/2014/main" id="{B4B30629-78F0-4636-8217-8F83F6F82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" r="43156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0BE8-8BEC-40BC-8443-52FD4FDB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973B2BA-1CC4-46E8-9930-F340B4933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17313"/>
            <a:ext cx="9144000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3413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794C4DD6-5FC3-42F9-9776-4257E39B5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552" y="195580"/>
            <a:ext cx="7729728" cy="1188720"/>
          </a:xfrm>
        </p:spPr>
        <p:txBody>
          <a:bodyPr/>
          <a:lstStyle/>
          <a:p>
            <a:r>
              <a:rPr lang="en-AU" altLang="en-US" b="1" dirty="0">
                <a:solidFill>
                  <a:schemeClr val="tx1"/>
                </a:solidFill>
              </a:rPr>
              <a:t>ELECTIONS IN CHINA</a:t>
            </a: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903FE3D1-268D-4D7F-955B-4921BD280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68" y="1664970"/>
            <a:ext cx="3827463" cy="4997450"/>
          </a:xfrm>
        </p:spPr>
        <p:txBody>
          <a:bodyPr/>
          <a:lstStyle/>
          <a:p>
            <a:r>
              <a:rPr lang="en-AU" altLang="en-US" sz="2700" dirty="0">
                <a:solidFill>
                  <a:schemeClr val="tx1"/>
                </a:solidFill>
              </a:rPr>
              <a:t>Given the size of Chinas population, elections are challenging </a:t>
            </a:r>
          </a:p>
          <a:p>
            <a:r>
              <a:rPr lang="en-AU" altLang="en-US" sz="2700" dirty="0">
                <a:solidFill>
                  <a:schemeClr val="tx1"/>
                </a:solidFill>
              </a:rPr>
              <a:t>So the Party use voting at villages and local level</a:t>
            </a:r>
          </a:p>
          <a:p>
            <a:r>
              <a:rPr lang="en-AU" altLang="en-US" sz="2700" dirty="0">
                <a:solidFill>
                  <a:schemeClr val="tx1"/>
                </a:solidFill>
              </a:rPr>
              <a:t>Electoral reform is slow as the party doesn’t want to give up control</a:t>
            </a:r>
          </a:p>
          <a:p>
            <a:r>
              <a:rPr lang="en-AU" altLang="en-US" sz="2700" dirty="0">
                <a:solidFill>
                  <a:schemeClr val="tx1"/>
                </a:solidFill>
              </a:rPr>
              <a:t>Mix of indirect and direct voting 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385C466-D3CE-4038-BEC7-47E0D5903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714" y="1475105"/>
            <a:ext cx="6649941" cy="499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4CA6CA97-0245-4BE2-8B7B-C68ED582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7906"/>
            <a:ext cx="8229600" cy="1143001"/>
          </a:xfrm>
        </p:spPr>
        <p:txBody>
          <a:bodyPr/>
          <a:lstStyle/>
          <a:p>
            <a:r>
              <a:rPr lang="en-AU" altLang="en-US" b="1" dirty="0">
                <a:solidFill>
                  <a:schemeClr val="tx1"/>
                </a:solidFill>
              </a:rPr>
              <a:t>The Judiciary </a:t>
            </a:r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AD393CA8-E6AE-4C10-B99A-42EFEEE1C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73" y="1583789"/>
            <a:ext cx="4429125" cy="5146675"/>
          </a:xfrm>
        </p:spPr>
        <p:txBody>
          <a:bodyPr>
            <a:normAutofit fontScale="92500" lnSpcReduction="10000"/>
          </a:bodyPr>
          <a:lstStyle/>
          <a:p>
            <a:r>
              <a:rPr lang="en-AU" altLang="en-US" sz="2800" dirty="0">
                <a:solidFill>
                  <a:schemeClr val="tx1"/>
                </a:solidFill>
              </a:rPr>
              <a:t>Is the judicial system independent of the government?</a:t>
            </a:r>
          </a:p>
          <a:p>
            <a:r>
              <a:rPr lang="en-AU" altLang="en-US" sz="2800" dirty="0">
                <a:solidFill>
                  <a:schemeClr val="tx1"/>
                </a:solidFill>
              </a:rPr>
              <a:t>Do fish like water?</a:t>
            </a:r>
          </a:p>
          <a:p>
            <a:r>
              <a:rPr lang="en-AU" altLang="en-US" sz="2800" dirty="0">
                <a:solidFill>
                  <a:schemeClr val="tx1"/>
                </a:solidFill>
              </a:rPr>
              <a:t>The Supreme People’s Court is the highest court</a:t>
            </a:r>
          </a:p>
          <a:p>
            <a:r>
              <a:rPr lang="en-AU" altLang="en-US" sz="2800" dirty="0">
                <a:solidFill>
                  <a:schemeClr val="tx1"/>
                </a:solidFill>
              </a:rPr>
              <a:t>Reports work to NPC.</a:t>
            </a:r>
          </a:p>
          <a:p>
            <a:r>
              <a:rPr lang="en-AU" altLang="en-US" sz="2800" dirty="0">
                <a:solidFill>
                  <a:schemeClr val="tx1"/>
                </a:solidFill>
              </a:rPr>
              <a:t>The SPC functions:</a:t>
            </a:r>
          </a:p>
          <a:p>
            <a:pPr lvl="1"/>
            <a:r>
              <a:rPr lang="en-AU" altLang="en-US" sz="2400" dirty="0">
                <a:solidFill>
                  <a:schemeClr val="tx1"/>
                </a:solidFill>
              </a:rPr>
              <a:t>Hears appeals</a:t>
            </a:r>
          </a:p>
          <a:p>
            <a:pPr lvl="1"/>
            <a:r>
              <a:rPr lang="en-AU" altLang="en-US" sz="2400" dirty="0">
                <a:solidFill>
                  <a:schemeClr val="tx1"/>
                </a:solidFill>
              </a:rPr>
              <a:t>Approves death sentence</a:t>
            </a:r>
          </a:p>
          <a:p>
            <a:pPr lvl="1"/>
            <a:r>
              <a:rPr lang="en-AU" altLang="en-US" sz="2400" dirty="0">
                <a:solidFill>
                  <a:schemeClr val="tx1"/>
                </a:solidFill>
              </a:rPr>
              <a:t>Discovers mistakes in other courts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158D564-B369-4580-8CD3-8EBBCF47C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r="8524"/>
          <a:stretch>
            <a:fillRect/>
          </a:stretch>
        </p:blipFill>
        <p:spPr bwMode="auto">
          <a:xfrm>
            <a:off x="5192201" y="1572862"/>
            <a:ext cx="6114553" cy="512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ABB-A50F-43C4-AC2A-7622C03C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527" y="10297"/>
            <a:ext cx="5925310" cy="1174991"/>
          </a:xfrm>
        </p:spPr>
        <p:txBody>
          <a:bodyPr>
            <a:normAutofit/>
          </a:bodyPr>
          <a:lstStyle/>
          <a:p>
            <a:r>
              <a:rPr lang="en-AU" sz="2400"/>
              <a:t>JUDICIAL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6797B-F2AA-45A2-852C-F96FBFD0E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16" y="1315116"/>
            <a:ext cx="8587768" cy="5308322"/>
          </a:xfrm>
        </p:spPr>
        <p:txBody>
          <a:bodyPr>
            <a:normAutofit lnSpcReduction="10000"/>
          </a:bodyPr>
          <a:lstStyle/>
          <a:p>
            <a:pPr marL="514350" indent="-457200">
              <a:lnSpc>
                <a:spcPct val="9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The principles of the court are: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Equality</a:t>
            </a:r>
          </a:p>
          <a:p>
            <a:pPr marL="1314450" lvl="2" indent="-457200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All people are equal before the law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Open trials</a:t>
            </a:r>
          </a:p>
          <a:p>
            <a:pPr marL="1314450" lvl="2" indent="-457200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Trials are open, except those involving state secrets or the trials of minors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Defence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  <a:sym typeface="Zapf Dingbats"/>
            </a:endParaRPr>
          </a:p>
          <a:p>
            <a:pPr marL="1314450" lvl="2" indent="-457200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The accused is entitled to hire someone to defend them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System of collegiate panels</a:t>
            </a:r>
          </a:p>
          <a:p>
            <a:pPr marL="1314450" lvl="2" indent="-457200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Panels consist of 1-3 judges and 2-4 people’s assessors</a:t>
            </a:r>
          </a:p>
          <a:p>
            <a:pPr marL="1314450" lvl="2" indent="-457200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Appeal cases are heard by 3-5 judges. The panel is presided over by a judge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The system of challenge; and</a:t>
            </a:r>
          </a:p>
          <a:p>
            <a:pPr marL="1314450" lvl="2" indent="-457200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In a conflict of interest, people can ask for the judicial officers to be removed</a:t>
            </a:r>
          </a:p>
          <a:p>
            <a:pPr marL="1314450" lvl="2" indent="-457200">
              <a:lnSpc>
                <a:spcPct val="9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If a judicial officers feel they have a conflict of interest they need to withdraw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Independence in trials</a:t>
            </a:r>
          </a:p>
          <a:p>
            <a:pPr lvl="1" indent="0">
              <a:lnSpc>
                <a:spcPct val="90000"/>
              </a:lnSpc>
              <a:buNone/>
            </a:pP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  <a:sym typeface="Zapf Dingbats"/>
            </a:endParaRPr>
          </a:p>
          <a:p>
            <a:pPr>
              <a:lnSpc>
                <a:spcPct val="90000"/>
              </a:lnSpc>
            </a:pPr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034" name="Picture 2" descr="Image result for CHINESE JUDICIAL BRANCH">
            <a:extLst>
              <a:ext uri="{FF2B5EF4-FFF2-40B4-BE49-F238E27FC236}">
                <a16:creationId xmlns:a16="http://schemas.microsoft.com/office/drawing/2014/main" id="{8F68C670-9CB6-4DEB-85A0-4CF64902A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5" r="11847"/>
          <a:stretch/>
        </p:blipFill>
        <p:spPr bwMode="auto">
          <a:xfrm>
            <a:off x="9414345" y="143133"/>
            <a:ext cx="2777655" cy="40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E6E31C-47C1-4E0C-85DB-AB7C59F9DCEF}"/>
              </a:ext>
            </a:extLst>
          </p:cNvPr>
          <p:cNvSpPr/>
          <p:nvPr/>
        </p:nvSpPr>
        <p:spPr>
          <a:xfrm>
            <a:off x="5131309" y="6409418"/>
            <a:ext cx="3456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AU" b="1" dirty="0">
                <a:solidFill>
                  <a:srgbClr val="C00000"/>
                </a:solidFill>
              </a:rPr>
              <a:t>Who appoints judges? </a:t>
            </a:r>
            <a:r>
              <a:rPr lang="mr-IN" b="1" dirty="0">
                <a:solidFill>
                  <a:srgbClr val="C00000"/>
                </a:solidFill>
              </a:rPr>
              <a:t>…</a:t>
            </a:r>
            <a:r>
              <a:rPr lang="en-US" b="1" dirty="0">
                <a:solidFill>
                  <a:srgbClr val="C00000"/>
                </a:solidFill>
              </a:rPr>
              <a:t>. NPC</a:t>
            </a:r>
            <a:endParaRPr lang="en-AU" b="1" dirty="0">
              <a:solidFill>
                <a:srgbClr val="C00000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AACA0D3-50A6-42B8-B980-F2E6AB499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784" y="4032250"/>
            <a:ext cx="3378200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837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89A61A39-A9CD-4277-9B58-036EC8F7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altLang="en-US"/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DF04491F-B2C6-4538-AE6E-A436ED05B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altLang="en-US"/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D15C64F8-2C22-45E7-8E79-CAD6C1E6D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74675"/>
            <a:ext cx="9144000" cy="55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4" descr="220px-People's_Republic_of_China_(orthographic_projection)">
            <a:extLst>
              <a:ext uri="{FF2B5EF4-FFF2-40B4-BE49-F238E27FC236}">
                <a16:creationId xmlns:a16="http://schemas.microsoft.com/office/drawing/2014/main" id="{2962D156-ED00-4B50-AA61-79778149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3" y="2814638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B1E25094-7450-492A-9D1A-ABB36F17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19" y="310956"/>
            <a:ext cx="3719245" cy="1507570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The People’s Liberation Party (PLA)</a:t>
            </a:r>
          </a:p>
        </p:txBody>
      </p:sp>
      <p:sp>
        <p:nvSpPr>
          <p:cNvPr id="78850" name="Content Placeholder 2">
            <a:extLst>
              <a:ext uri="{FF2B5EF4-FFF2-40B4-BE49-F238E27FC236}">
                <a16:creationId xmlns:a16="http://schemas.microsoft.com/office/drawing/2014/main" id="{698205BD-2481-492B-84A9-B991F5807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18" y="2291137"/>
            <a:ext cx="3719245" cy="4161033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Central Military Commission exercises the command and control of PLA </a:t>
            </a:r>
          </a:p>
          <a:p>
            <a:r>
              <a:rPr lang="en-US" altLang="en-US" sz="2400" i="1" dirty="0"/>
              <a:t>However, </a:t>
            </a:r>
            <a:r>
              <a:rPr lang="en-US" altLang="en-US" sz="2400" dirty="0"/>
              <a:t>this is supervised by the NPC</a:t>
            </a:r>
            <a:r>
              <a:rPr lang="mr-IN" altLang="en-US" sz="2400" dirty="0"/>
              <a:t>…</a:t>
            </a:r>
            <a:endParaRPr lang="en-US" altLang="en-US" sz="2400" i="1" dirty="0"/>
          </a:p>
          <a:p>
            <a:r>
              <a:rPr lang="en-US" altLang="en-US" sz="2400" dirty="0"/>
              <a:t>Guess who the chairman of the PLA is</a:t>
            </a:r>
            <a:r>
              <a:rPr lang="mr-IN" altLang="en-US" sz="2400" dirty="0"/>
              <a:t>…</a:t>
            </a:r>
            <a:r>
              <a:rPr lang="en-US" altLang="en-US" sz="2400" dirty="0"/>
              <a:t>.?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3F451AD-5598-410A-917F-35AAF021B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" r="34452"/>
          <a:stretch/>
        </p:blipFill>
        <p:spPr bwMode="auto">
          <a:xfrm>
            <a:off x="4654296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3E168305-8925-4E27-A172-0D5741C4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438"/>
            <a:ext cx="7729728" cy="1188720"/>
          </a:xfrm>
        </p:spPr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YAYYYY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41A659DD-1CF5-4E51-8B4A-6934FC54D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7588" name="Picture 4" descr="Related image">
            <a:extLst>
              <a:ext uri="{FF2B5EF4-FFF2-40B4-BE49-F238E27FC236}">
                <a16:creationId xmlns:a16="http://schemas.microsoft.com/office/drawing/2014/main" id="{39604819-75F0-41AC-8012-FCE7DEA36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9" r="14639"/>
          <a:stretch>
            <a:fillRect/>
          </a:stretch>
        </p:blipFill>
        <p:spPr bwMode="auto">
          <a:xfrm>
            <a:off x="2316164" y="1279526"/>
            <a:ext cx="7559675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8B46-DA6D-40B5-9CA5-B7859439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RULE OF LAW?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6A48-7B40-4711-A4D0-813C5F135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45720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The Party supports rule by law, NOT the rule of law</a:t>
            </a:r>
            <a:r>
              <a:rPr lang="mr-IN" sz="2400" dirty="0">
                <a:latin typeface="Calibri" panose="020F0502020204030204" pitchFamily="34" charset="0"/>
                <a:cs typeface="Times New Roman"/>
                <a:sym typeface="Zapf Dingbats"/>
              </a:rPr>
              <a:t>…</a:t>
            </a:r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but what is the difference?</a:t>
            </a:r>
          </a:p>
          <a:p>
            <a:pPr marL="514350" indent="-457200"/>
            <a:endParaRPr lang="en-AU" sz="1000" dirty="0">
              <a:latin typeface="Calibri" panose="020F0502020204030204" pitchFamily="34" charset="0"/>
              <a:cs typeface="Calibri" panose="020F0502020204030204" pitchFamily="34" charset="0"/>
              <a:sym typeface="Zapf Dingbats"/>
            </a:endParaRPr>
          </a:p>
          <a:p>
            <a:pPr marL="514350" indent="-457200"/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The Party is not subject to the confines of the law</a:t>
            </a:r>
          </a:p>
          <a:p>
            <a:pPr marL="514350" indent="-457200"/>
            <a:endParaRPr lang="en-AU" sz="1000" dirty="0">
              <a:latin typeface="Calibri" panose="020F0502020204030204" pitchFamily="34" charset="0"/>
              <a:cs typeface="Calibri" panose="020F0502020204030204" pitchFamily="34" charset="0"/>
              <a:sym typeface="Zapf Dingbats"/>
            </a:endParaRPr>
          </a:p>
          <a:p>
            <a:pPr marL="514350" indent="-457200"/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Party commissions oversee police, prosecutors and the courts</a:t>
            </a:r>
          </a:p>
          <a:p>
            <a:pPr marL="514350" indent="-457200"/>
            <a:endParaRPr lang="en-AU" sz="1000" dirty="0">
              <a:latin typeface="Calibri" panose="020F0502020204030204" pitchFamily="34" charset="0"/>
              <a:cs typeface="Calibri" panose="020F0502020204030204" pitchFamily="34" charset="0"/>
              <a:sym typeface="Zapf Dingbats"/>
            </a:endParaRPr>
          </a:p>
          <a:p>
            <a:pPr marL="514350" indent="-457200"/>
            <a:r>
              <a:rPr lang="en-AU" sz="24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They can intervene in matters to ensure that the party’s interests are met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  <a:sym typeface="Zapf Dingbats"/>
            </a:endParaRPr>
          </a:p>
          <a:p>
            <a:endParaRPr lang="en-A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799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F735D-4E29-4408-B3C1-45F7F488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1" y="170901"/>
            <a:ext cx="5542976" cy="1188720"/>
          </a:xfrm>
        </p:spPr>
        <p:txBody>
          <a:bodyPr/>
          <a:lstStyle/>
          <a:p>
            <a:r>
              <a:rPr lang="en-AU" dirty="0"/>
              <a:t>SUMMARY: HOW IS CHINA GOVERNED?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5D20B-943D-4DF2-8C52-AECBA3B73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2" y="170901"/>
            <a:ext cx="10210100" cy="6687099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Three interlocking branches of power:</a:t>
            </a:r>
          </a:p>
          <a:p>
            <a:endParaRPr lang="en-US" sz="600" dirty="0">
              <a:latin typeface="Calibri" panose="020F0502020204030204" pitchFamily="34" charset="0"/>
              <a:cs typeface="Calibri" panose="020F0502020204030204" pitchFamily="34" charset="0"/>
              <a:sym typeface="Zapf Dingbats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The Party Apparatus = Chinese Communist Party (CCP)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National Party Congress (2,270 delegates)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Central Committee (205 members; 171 alternate members)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Politburo (25 members </a:t>
            </a:r>
            <a:r>
              <a:rPr lang="mr-IN" dirty="0">
                <a:latin typeface="Calibri" panose="020F0502020204030204" pitchFamily="34" charset="0"/>
                <a:cs typeface="Times New Roman"/>
                <a:sym typeface="Zapf Dingbats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 supported by 7-person Party Secretariat) = is dominant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Politburo Standing Committee (7 members) = is in control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Party General Secretary =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Xi Jinping</a:t>
            </a:r>
          </a:p>
          <a:p>
            <a:pPr lvl="2"/>
            <a:endParaRPr lang="en-US" sz="600" dirty="0">
              <a:latin typeface="Calibri" panose="020F0502020204030204" pitchFamily="34" charset="0"/>
              <a:cs typeface="Calibri" panose="020F0502020204030204" pitchFamily="34" charset="0"/>
              <a:sym typeface="Zapf Dingbats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The State Apparatus = Central People’s Government (CPG)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National Peoples Congress (NPC;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approx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 3,000 delegates)</a:t>
            </a:r>
          </a:p>
          <a:p>
            <a:pPr lvl="3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Standing Committee (161 members)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Supreme People’s Court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Supreme People’s Procuratorate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The State Council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The State President = head of state =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Xi Jinping</a:t>
            </a:r>
          </a:p>
          <a:p>
            <a:pPr lvl="3"/>
            <a:endParaRPr lang="en-US" sz="600" dirty="0">
              <a:latin typeface="Calibri" panose="020F0502020204030204" pitchFamily="34" charset="0"/>
              <a:cs typeface="Calibri" panose="020F0502020204030204" pitchFamily="34" charset="0"/>
              <a:sym typeface="Zapf Dingbats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Peoples Liberation Army (PLA)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= Armed forces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Central Military Commission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Chairman of CMC =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Zapf Dingbats"/>
              </a:rPr>
              <a:t>Xi Jinping</a:t>
            </a:r>
          </a:p>
          <a:p>
            <a:endParaRPr lang="en-A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012" name="Picture 4" descr="Image result for communist party of china explained">
            <a:extLst>
              <a:ext uri="{FF2B5EF4-FFF2-40B4-BE49-F238E27FC236}">
                <a16:creationId xmlns:a16="http://schemas.microsoft.com/office/drawing/2014/main" id="{23FFAA8E-07C9-484D-A7E3-2A1162293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64" y="1168685"/>
            <a:ext cx="5188449" cy="51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707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C7E4A868-7B2F-43CA-AB0A-229237CF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76200"/>
            <a:ext cx="8229600" cy="1143000"/>
          </a:xfrm>
        </p:spPr>
        <p:txBody>
          <a:bodyPr/>
          <a:lstStyle/>
          <a:p>
            <a:r>
              <a:rPr lang="en-AU" altLang="en-US" b="1" dirty="0">
                <a:solidFill>
                  <a:schemeClr val="tx1"/>
                </a:solidFill>
              </a:rPr>
              <a:t>SUMMARY</a:t>
            </a:r>
            <a:r>
              <a:rPr lang="en-AU" altLang="en-US" b="1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68611" name="Content Placeholder 3">
            <a:extLst>
              <a:ext uri="{FF2B5EF4-FFF2-40B4-BE49-F238E27FC236}">
                <a16:creationId xmlns:a16="http://schemas.microsoft.com/office/drawing/2014/main" id="{203B30FB-D71F-4F8B-A59B-6D41F47E19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8662" y="1265237"/>
            <a:ext cx="8169275" cy="5516563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EBDD-5FAA-4ED5-94B4-FA9622213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AU" sz="2400" dirty="0"/>
              <a:t>CHINA: SEPERATION OF POWERS?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4CC69-3956-4C5E-9063-CEC49101F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3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795" y="201367"/>
            <a:ext cx="7729728" cy="11887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Communist Party of China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74" y="1482779"/>
            <a:ext cx="7005098" cy="5086250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Chinese Communist Party (CCP) is ‘in charge’ of China</a:t>
            </a:r>
          </a:p>
          <a:p>
            <a:endParaRPr 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They control every level of government and are not open to sharing that power with opposing parties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With this said, there are a number of small parties that are ‘tolerated’</a:t>
            </a:r>
          </a:p>
          <a:p>
            <a:endParaRPr 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levels of government are subordinate to the CCP (including the military and the courts)</a:t>
            </a:r>
          </a:p>
          <a:p>
            <a:endParaRPr 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CCP ideology is socialist = meaning that the Chinese government controls most of the production and distribution of goods</a:t>
            </a:r>
          </a:p>
          <a:p>
            <a:endParaRPr 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China is a socialist republic, in which politics are run by elected representatives who are all committed to socialist ideology</a:t>
            </a:r>
          </a:p>
          <a:p>
            <a:pPr marL="0" indent="0">
              <a:buNone/>
            </a:pPr>
            <a:endParaRPr 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Although China became a communist country, it can no longer be classified as communist</a:t>
            </a:r>
          </a:p>
        </p:txBody>
      </p:sp>
      <p:pic>
        <p:nvPicPr>
          <p:cNvPr id="4" name="Picture 3" descr="ma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r="2414"/>
          <a:stretch/>
        </p:blipFill>
        <p:spPr>
          <a:xfrm>
            <a:off x="7551828" y="1482780"/>
            <a:ext cx="3652885" cy="5036554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2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5432D993-5A61-4493-B885-8110B515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>
                <a:solidFill>
                  <a:schemeClr val="tx1"/>
                </a:solidFill>
              </a:rPr>
              <a:t>SUMMARY..</a:t>
            </a:r>
          </a:p>
        </p:txBody>
      </p:sp>
      <p:sp>
        <p:nvSpPr>
          <p:cNvPr id="79874" name="Content Placeholder 2">
            <a:extLst>
              <a:ext uri="{FF2B5EF4-FFF2-40B4-BE49-F238E27FC236}">
                <a16:creationId xmlns:a16="http://schemas.microsoft.com/office/drawing/2014/main" id="{3DBC7DF3-88F5-4CBF-86F9-CC1374B4B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en-US" sz="2800" b="1" dirty="0">
                <a:solidFill>
                  <a:schemeClr val="tx1"/>
                </a:solidFill>
              </a:rPr>
              <a:t>Clearly the CCP has a </a:t>
            </a:r>
            <a:r>
              <a:rPr lang="en-US" altLang="en-US" sz="2800" b="1" dirty="0">
                <a:solidFill>
                  <a:srgbClr val="00B0F0"/>
                </a:solidFill>
              </a:rPr>
              <a:t>monopoly on political power</a:t>
            </a:r>
          </a:p>
          <a:p>
            <a:pPr>
              <a:defRPr/>
            </a:pPr>
            <a:r>
              <a:rPr lang="en-US" altLang="en-US" sz="2800" b="1" dirty="0">
                <a:solidFill>
                  <a:schemeClr val="tx1"/>
                </a:solidFill>
              </a:rPr>
              <a:t>The country lacks </a:t>
            </a:r>
            <a:r>
              <a:rPr lang="en-US" altLang="en-US" sz="2800" b="1" dirty="0">
                <a:solidFill>
                  <a:srgbClr val="00B0F0"/>
                </a:solidFill>
              </a:rPr>
              <a:t>freedom of speech</a:t>
            </a:r>
            <a:r>
              <a:rPr lang="en-US" altLang="en-US" sz="2800" b="1" dirty="0">
                <a:solidFill>
                  <a:schemeClr val="bg1"/>
                </a:solidFill>
              </a:rPr>
              <a:t>, </a:t>
            </a:r>
            <a:r>
              <a:rPr lang="en-US" altLang="en-US" sz="2800" b="1" dirty="0">
                <a:solidFill>
                  <a:srgbClr val="00B0F0"/>
                </a:solidFill>
              </a:rPr>
              <a:t>an independent judiciary</a:t>
            </a:r>
            <a:r>
              <a:rPr lang="en-US" altLang="en-US" sz="2800" b="1" dirty="0">
                <a:solidFill>
                  <a:schemeClr val="bg1"/>
                </a:solidFill>
              </a:rPr>
              <a:t> </a:t>
            </a:r>
            <a:r>
              <a:rPr lang="en-US" altLang="en-US" sz="2800" b="1" dirty="0">
                <a:solidFill>
                  <a:schemeClr val="tx1"/>
                </a:solidFill>
              </a:rPr>
              <a:t>and other </a:t>
            </a:r>
            <a:r>
              <a:rPr lang="en-US" altLang="en-US" sz="2800" b="1" dirty="0">
                <a:solidFill>
                  <a:srgbClr val="00B0F0"/>
                </a:solidFill>
              </a:rPr>
              <a:t>fundamental features of a democracy</a:t>
            </a:r>
          </a:p>
          <a:p>
            <a:pPr>
              <a:defRPr/>
            </a:pPr>
            <a:r>
              <a:rPr lang="en-US" altLang="en-US" sz="2800" dirty="0">
                <a:solidFill>
                  <a:schemeClr val="bg1"/>
                </a:solidFill>
                <a:hlinkClick r:id="rId2"/>
              </a:rPr>
              <a:t>https://youtu.be/fgor9fmA6po</a:t>
            </a:r>
            <a:endParaRPr lang="en-US" altLang="en-US" sz="28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en-US" sz="2800" dirty="0">
                <a:solidFill>
                  <a:schemeClr val="bg1"/>
                </a:solidFill>
                <a:hlinkClick r:id="rId3"/>
              </a:rPr>
              <a:t>https://youtu.be/oHOkhAplfn0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US" altLang="en-US" sz="28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en-US" sz="28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www.csmonitor.com/var/ezflow_site/storage/images/media/content/2013/0304-weekly/0304-cchina-china_mao-red-book/15105955-1-eng-US/0304-cchina-CHINA_MAO-RED-BOOK_full_600.jpg">
            <a:extLst>
              <a:ext uri="{FF2B5EF4-FFF2-40B4-BE49-F238E27FC236}">
                <a16:creationId xmlns:a16="http://schemas.microsoft.com/office/drawing/2014/main" id="{F23EFFA4-E7AA-49A1-9494-4557E220D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813"/>
            <a:ext cx="5715000" cy="400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4" descr="http://t1.gstatic.com/images?q=tbn:ANd9GcSMaOU7HzgNg-iYs4kj4WXWWHDosXZilkUOj9O-Tq_umtYfXr8O">
            <a:extLst>
              <a:ext uri="{FF2B5EF4-FFF2-40B4-BE49-F238E27FC236}">
                <a16:creationId xmlns:a16="http://schemas.microsoft.com/office/drawing/2014/main" id="{226E1426-42E7-475C-B559-B93B93DE1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8" y="333375"/>
            <a:ext cx="3059112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Content Placeholder 2">
            <a:extLst>
              <a:ext uri="{FF2B5EF4-FFF2-40B4-BE49-F238E27FC236}">
                <a16:creationId xmlns:a16="http://schemas.microsoft.com/office/drawing/2014/main" id="{676BEFCD-995E-4C67-A7F1-96EA944DF57F}"/>
              </a:ext>
            </a:extLst>
          </p:cNvPr>
          <p:cNvSpPr txBox="1">
            <a:spLocks/>
          </p:cNvSpPr>
          <p:nvPr/>
        </p:nvSpPr>
        <p:spPr bwMode="auto">
          <a:xfrm>
            <a:off x="1659172" y="4646352"/>
            <a:ext cx="9144000" cy="20605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600" dirty="0"/>
              <a:t>Power struggles followed – but in 1966 Mao led the Cultural Revolution . Everyone had to learn the leader’s quotes and sayings from his little red book and they constantly had to prove their loyalty to him -  people who weren’t loyal were tortured or killed. </a:t>
            </a:r>
            <a:endParaRPr lang="en-GB" altLang="en-US" sz="2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culturalrevolutionartifacts.com/sitebuildercontent/sitebuilderpictures/LongLiveChairmanMaoLongLongLive.jpg">
            <a:extLst>
              <a:ext uri="{FF2B5EF4-FFF2-40B4-BE49-F238E27FC236}">
                <a16:creationId xmlns:a16="http://schemas.microsoft.com/office/drawing/2014/main" id="{2EE25200-8131-449C-8D0A-65DE45F4F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307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BD0A2155-2E5C-46D6-A339-9A9ACB74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altLang="en-US" sz="4800" b="1" dirty="0">
                <a:solidFill>
                  <a:schemeClr val="tx1"/>
                </a:solidFill>
              </a:rPr>
              <a:t>CHINA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9A171-D164-4600-A6CA-B3B02FA10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5983" y="2420939"/>
            <a:ext cx="4495800" cy="48577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AU" sz="2000" dirty="0">
                <a:solidFill>
                  <a:schemeClr val="tx1"/>
                </a:solidFill>
              </a:rPr>
              <a:t>One-party state ruled by the Chinese Communist Party (CCP)</a:t>
            </a:r>
          </a:p>
          <a:p>
            <a:pPr>
              <a:defRPr/>
            </a:pPr>
            <a:r>
              <a:rPr lang="en-AU" sz="2000" dirty="0">
                <a:solidFill>
                  <a:schemeClr val="tx1"/>
                </a:solidFill>
              </a:rPr>
              <a:t>The CCP has over 85 million members</a:t>
            </a:r>
          </a:p>
          <a:p>
            <a:pPr>
              <a:defRPr/>
            </a:pPr>
            <a:r>
              <a:rPr lang="en-AU" sz="2000" dirty="0">
                <a:solidFill>
                  <a:schemeClr val="tx1"/>
                </a:solidFill>
              </a:rPr>
              <a:t>The Chinese operates under 2 key areas:</a:t>
            </a: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AU" sz="2000" b="1" dirty="0">
                <a:solidFill>
                  <a:schemeClr val="tx1"/>
                </a:solidFill>
              </a:rPr>
              <a:t>The Party</a:t>
            </a: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AU" sz="2000" b="1" dirty="0">
                <a:solidFill>
                  <a:schemeClr val="tx1"/>
                </a:solidFill>
              </a:rPr>
              <a:t>The State</a:t>
            </a:r>
          </a:p>
          <a:p>
            <a:pPr>
              <a:defRPr/>
            </a:pPr>
            <a:r>
              <a:rPr lang="en-AU" sz="2000" dirty="0">
                <a:solidFill>
                  <a:schemeClr val="tx1"/>
                </a:solidFill>
              </a:rPr>
              <a:t>These 2</a:t>
            </a:r>
            <a:r>
              <a:rPr lang="en-AU" sz="2000" i="1" dirty="0">
                <a:solidFill>
                  <a:schemeClr val="tx1"/>
                </a:solidFill>
              </a:rPr>
              <a:t> overlap </a:t>
            </a:r>
            <a:r>
              <a:rPr lang="en-AU" sz="2000" dirty="0">
                <a:solidFill>
                  <a:schemeClr val="tx1"/>
                </a:solidFill>
              </a:rPr>
              <a:t>as party members serve in the state</a:t>
            </a:r>
          </a:p>
        </p:txBody>
      </p:sp>
      <p:pic>
        <p:nvPicPr>
          <p:cNvPr id="48132" name="Picture 2" descr="Image result for chinese communist party">
            <a:extLst>
              <a:ext uri="{FF2B5EF4-FFF2-40B4-BE49-F238E27FC236}">
                <a16:creationId xmlns:a16="http://schemas.microsoft.com/office/drawing/2014/main" id="{36B9B4A7-042D-4107-8220-ADF30AD7CAE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9739" y="2420939"/>
            <a:ext cx="5051425" cy="312578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8896E49F-CD17-4B59-AE24-A0EDBB64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893" y="294964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altLang="en-US" sz="2400" b="1" dirty="0"/>
              <a:t>1. THE PARTY (CCP)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3E86-A30D-4FE1-A795-8211F5F90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663" y="1804945"/>
            <a:ext cx="6869927" cy="442092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Under the Constitution, the </a:t>
            </a:r>
            <a:r>
              <a:rPr lang="en-US" altLang="en-US" sz="2000" dirty="0">
                <a:solidFill>
                  <a:srgbClr val="00B0F0"/>
                </a:solidFill>
              </a:rPr>
              <a:t>Chinese Communist Party</a:t>
            </a:r>
            <a:r>
              <a:rPr lang="en-US" altLang="en-US" sz="2000" dirty="0"/>
              <a:t> is the leading political party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The CCP controls citizens </a:t>
            </a:r>
            <a:r>
              <a:rPr lang="en-US" altLang="en-US" sz="2000" dirty="0">
                <a:solidFill>
                  <a:srgbClr val="00B0F0"/>
                </a:solidFill>
              </a:rPr>
              <a:t>at all levels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Parliament is a </a:t>
            </a:r>
            <a:r>
              <a:rPr lang="en-US" altLang="en-US" sz="2000" b="1" dirty="0">
                <a:solidFill>
                  <a:srgbClr val="00B0F0"/>
                </a:solidFill>
              </a:rPr>
              <a:t>unilateral legislature</a:t>
            </a:r>
            <a:r>
              <a:rPr lang="en-US" altLang="en-US" sz="2000" dirty="0">
                <a:solidFill>
                  <a:srgbClr val="00B0F0"/>
                </a:solidFill>
              </a:rPr>
              <a:t> </a:t>
            </a:r>
            <a:r>
              <a:rPr lang="en-US" altLang="en-US" sz="2000" dirty="0"/>
              <a:t>(only law-making body)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Theoretically this power lies with </a:t>
            </a:r>
            <a:r>
              <a:rPr lang="en-US" altLang="en-US" sz="2000" dirty="0">
                <a:solidFill>
                  <a:srgbClr val="00B0F0"/>
                </a:solidFill>
              </a:rPr>
              <a:t>the </a:t>
            </a:r>
            <a:r>
              <a:rPr lang="en-US" altLang="en-US" sz="2000" b="1" dirty="0">
                <a:solidFill>
                  <a:srgbClr val="00B0F0"/>
                </a:solidFill>
              </a:rPr>
              <a:t>National People’s Congress (NPC) </a:t>
            </a:r>
            <a:r>
              <a:rPr lang="en-US" altLang="en-US" sz="2000" dirty="0"/>
              <a:t>however…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CCP is the real instrument of power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CCP meets every 5 years, the CCP Constitution is different to the State Constitution </a:t>
            </a:r>
          </a:p>
        </p:txBody>
      </p:sp>
      <p:pic>
        <p:nvPicPr>
          <p:cNvPr id="33796" name="Picture 4" descr="Image result for CCP china cartoon">
            <a:extLst>
              <a:ext uri="{FF2B5EF4-FFF2-40B4-BE49-F238E27FC236}">
                <a16:creationId xmlns:a16="http://schemas.microsoft.com/office/drawing/2014/main" id="{7C0C3C5E-12E9-4EAB-827C-167C7765C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8" r="19059" b="1"/>
          <a:stretch/>
        </p:blipFill>
        <p:spPr bwMode="auto">
          <a:xfrm>
            <a:off x="7534654" y="10"/>
            <a:ext cx="465734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83BC5F4C-79DF-4D57-A121-26F0088B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altLang="en-US" sz="2400" b="1" dirty="0"/>
              <a:t>How to join CCP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DE24D-8B3C-4EE7-A297-35DF8A874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1" y="2640692"/>
            <a:ext cx="6305045" cy="40375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sz="2400" dirty="0"/>
              <a:t>Must be over the age of 18</a:t>
            </a:r>
          </a:p>
          <a:p>
            <a:r>
              <a:rPr lang="en-US" altLang="en-US" sz="2400" dirty="0"/>
              <a:t>Committed to party policy and programs</a:t>
            </a:r>
          </a:p>
          <a:p>
            <a:r>
              <a:rPr lang="en-US" altLang="en-US" sz="2400" dirty="0"/>
              <a:t>In 2011, 21.6 million applied and less than 15% accepted</a:t>
            </a:r>
          </a:p>
          <a:p>
            <a:r>
              <a:rPr lang="en-US" altLang="en-US" sz="2400" dirty="0"/>
              <a:t>Less than 25% are women</a:t>
            </a:r>
          </a:p>
          <a:p>
            <a:r>
              <a:rPr lang="en-US" altLang="en-US" sz="2400" dirty="0"/>
              <a:t>Members are </a:t>
            </a:r>
            <a:r>
              <a:rPr lang="en-US" altLang="en-US" sz="2400" dirty="0" err="1"/>
              <a:t>organised</a:t>
            </a:r>
            <a:r>
              <a:rPr lang="en-US" altLang="en-US" sz="2400" dirty="0"/>
              <a:t> into branches, which exist in all institutions and </a:t>
            </a:r>
            <a:r>
              <a:rPr lang="en-US" altLang="en-US" sz="2400" dirty="0" err="1"/>
              <a:t>organisations</a:t>
            </a:r>
            <a:r>
              <a:rPr lang="en-US" altLang="en-US" sz="2400" dirty="0"/>
              <a:t> </a:t>
            </a:r>
            <a:r>
              <a:rPr lang="en-US" altLang="en-US" sz="2400" b="1" dirty="0"/>
              <a:t>(even private businesses)</a:t>
            </a:r>
          </a:p>
        </p:txBody>
      </p:sp>
      <p:pic>
        <p:nvPicPr>
          <p:cNvPr id="5" name="Picture 2" descr="Image result for chinese communist party cartoon china">
            <a:extLst>
              <a:ext uri="{FF2B5EF4-FFF2-40B4-BE49-F238E27FC236}">
                <a16:creationId xmlns:a16="http://schemas.microsoft.com/office/drawing/2014/main" id="{5B5567E3-29F8-4984-998E-7AE6040BA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541"/>
          <a:stretch/>
        </p:blipFill>
        <p:spPr bwMode="auto">
          <a:xfrm>
            <a:off x="7534654" y="10"/>
            <a:ext cx="465734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195EB1BF-704A-4111-BF45-F7A6C85A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79" y="479893"/>
            <a:ext cx="59286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altLang="en-US" b="1" dirty="0"/>
              <a:t>NPC (National </a:t>
            </a:r>
            <a:r>
              <a:rPr lang="en-US" altLang="en-US" b="1" u="sng" dirty="0">
                <a:solidFill>
                  <a:srgbClr val="FF0000"/>
                </a:solidFill>
              </a:rPr>
              <a:t>Party</a:t>
            </a:r>
            <a:r>
              <a:rPr lang="en-US" altLang="en-US" b="1" dirty="0"/>
              <a:t> Congress)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89860-4F16-4887-AC2E-804504F0F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156" y="2311686"/>
            <a:ext cx="6726936" cy="42843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sz="2400" dirty="0"/>
              <a:t>Every 5 years there is an election of a new committee.</a:t>
            </a:r>
          </a:p>
          <a:p>
            <a:r>
              <a:rPr lang="en-US" altLang="en-US" sz="2400" b="1" dirty="0"/>
              <a:t>Politburo Standing Committee </a:t>
            </a:r>
            <a:r>
              <a:rPr lang="en-US" altLang="en-US" sz="2400" dirty="0"/>
              <a:t>selected (7 members)</a:t>
            </a:r>
          </a:p>
          <a:p>
            <a:r>
              <a:rPr lang="en-US" altLang="en-US" sz="2400" b="1" dirty="0"/>
              <a:t>Politburo</a:t>
            </a:r>
            <a:r>
              <a:rPr lang="en-US" altLang="en-US" sz="2400" dirty="0"/>
              <a:t> are selected (25 members)</a:t>
            </a:r>
          </a:p>
          <a:p>
            <a:r>
              <a:rPr lang="en-US" altLang="en-US" sz="2400" b="1" dirty="0"/>
              <a:t>The Party Secretariat </a:t>
            </a:r>
            <a:r>
              <a:rPr lang="en-US" altLang="en-US" sz="2400" dirty="0"/>
              <a:t>is also selected (day to day running of things)</a:t>
            </a:r>
          </a:p>
          <a:p>
            <a:r>
              <a:rPr lang="en-US" altLang="en-US" sz="2400" dirty="0"/>
              <a:t>The General Secretary is also chosen, who is the leader of the CCP (</a:t>
            </a:r>
            <a:r>
              <a:rPr lang="en-US" altLang="en-US" sz="2400" i="1" dirty="0"/>
              <a:t>therefore leader of China – Xi Jinping</a:t>
            </a:r>
            <a:r>
              <a:rPr lang="en-US" altLang="en-US" sz="2400" dirty="0"/>
              <a:t>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0C969A-0DF4-4AA9-93B9-0E1DEE8B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18A2F7-0650-4C53-B94E-7F8BB42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536D67-12C2-4065-B541-428BEBB26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04" name="Picture 2" descr="Image result for (National Party Congress)">
            <a:extLst>
              <a:ext uri="{FF2B5EF4-FFF2-40B4-BE49-F238E27FC236}">
                <a16:creationId xmlns:a16="http://schemas.microsoft.com/office/drawing/2014/main" id="{C5D6E56C-53AF-4D9D-B8E7-B4F6F4964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" r="5" b="5"/>
          <a:stretch/>
        </p:blipFill>
        <p:spPr bwMode="auto">
          <a:xfrm>
            <a:off x="8186411" y="665018"/>
            <a:ext cx="3353834" cy="203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 descr="Related image">
            <a:extLst>
              <a:ext uri="{FF2B5EF4-FFF2-40B4-BE49-F238E27FC236}">
                <a16:creationId xmlns:a16="http://schemas.microsoft.com/office/drawing/2014/main" id="{E7D87928-1B70-42A4-81CC-B39A5272C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5" r="12763" b="-3"/>
          <a:stretch/>
        </p:blipFill>
        <p:spPr bwMode="auto">
          <a:xfrm>
            <a:off x="8186411" y="2854035"/>
            <a:ext cx="3353834" cy="27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</Words>
  <Application>Microsoft Office PowerPoint</Application>
  <PresentationFormat>Widescreen</PresentationFormat>
  <Paragraphs>169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Gill Sans MT</vt:lpstr>
      <vt:lpstr>Wingdings</vt:lpstr>
      <vt:lpstr>Parcel</vt:lpstr>
      <vt:lpstr>PowerPoint Presentation</vt:lpstr>
      <vt:lpstr>PowerPoint Presentation</vt:lpstr>
      <vt:lpstr>The Communist Party of China</vt:lpstr>
      <vt:lpstr>PowerPoint Presentation</vt:lpstr>
      <vt:lpstr>PowerPoint Presentation</vt:lpstr>
      <vt:lpstr>CHINA </vt:lpstr>
      <vt:lpstr>1. THE PARTY (CCP)</vt:lpstr>
      <vt:lpstr>How to join CCP</vt:lpstr>
      <vt:lpstr>NPC (National Party Congress)</vt:lpstr>
      <vt:lpstr>Structure of communist party</vt:lpstr>
      <vt:lpstr>PowerPoint Presentation</vt:lpstr>
      <vt:lpstr>2. THE STATE </vt:lpstr>
      <vt:lpstr>The State President (Govt)</vt:lpstr>
      <vt:lpstr>The State Council (Govt)</vt:lpstr>
      <vt:lpstr>PowerPoint Presentation</vt:lpstr>
      <vt:lpstr>National People’s Congress (Govt)</vt:lpstr>
      <vt:lpstr>National People’s Congress (Govt)</vt:lpstr>
      <vt:lpstr>CHINA: SEPERATION OF POWERS?</vt:lpstr>
      <vt:lpstr>Minor Political Parties</vt:lpstr>
      <vt:lpstr>ELECTIONS IN CHINA</vt:lpstr>
      <vt:lpstr>The Judiciary </vt:lpstr>
      <vt:lpstr>JUDICIAL BRANCH</vt:lpstr>
      <vt:lpstr>PowerPoint Presentation</vt:lpstr>
      <vt:lpstr>The People’s Liberation Party (PLA)</vt:lpstr>
      <vt:lpstr>YAYYYY</vt:lpstr>
      <vt:lpstr>RULE OF LAW?</vt:lpstr>
      <vt:lpstr>SUMMARY: HOW IS CHINA GOVERNED?</vt:lpstr>
      <vt:lpstr>SUMMARY…</vt:lpstr>
      <vt:lpstr>CHINA: SEPERATION OF POWERS?</vt:lpstr>
      <vt:lpstr>SUMMARY..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DEMOCRATIC  VS  NON-DEMOCRATIC SYSTEMS</dc:title>
  <dc:creator>Morgan Ball (John XXIII College - Mount Claremont)</dc:creator>
  <cp:lastModifiedBy>Finn Levy (John XXIII College)</cp:lastModifiedBy>
  <cp:revision>2</cp:revision>
  <dcterms:created xsi:type="dcterms:W3CDTF">2019-03-01T01:13:34Z</dcterms:created>
  <dcterms:modified xsi:type="dcterms:W3CDTF">2023-05-30T12:58:26Z</dcterms:modified>
</cp:coreProperties>
</file>